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4"/>
  </p:notesMasterIdLst>
  <p:handoutMasterIdLst>
    <p:handoutMasterId r:id="rId45"/>
  </p:handoutMasterIdLst>
  <p:sldIdLst>
    <p:sldId id="256" r:id="rId2"/>
    <p:sldId id="258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5" r:id="rId11"/>
    <p:sldId id="274" r:id="rId12"/>
    <p:sldId id="276" r:id="rId13"/>
    <p:sldId id="277" r:id="rId14"/>
    <p:sldId id="279" r:id="rId15"/>
    <p:sldId id="280" r:id="rId16"/>
    <p:sldId id="281" r:id="rId17"/>
    <p:sldId id="282" r:id="rId18"/>
    <p:sldId id="283" r:id="rId19"/>
    <p:sldId id="285" r:id="rId20"/>
    <p:sldId id="292" r:id="rId21"/>
    <p:sldId id="296" r:id="rId22"/>
    <p:sldId id="297" r:id="rId23"/>
    <p:sldId id="298" r:id="rId24"/>
    <p:sldId id="299" r:id="rId25"/>
    <p:sldId id="300" r:id="rId26"/>
    <p:sldId id="301" r:id="rId27"/>
    <p:sldId id="303" r:id="rId28"/>
    <p:sldId id="304" r:id="rId29"/>
    <p:sldId id="305" r:id="rId30"/>
    <p:sldId id="306" r:id="rId31"/>
    <p:sldId id="307" r:id="rId32"/>
    <p:sldId id="309" r:id="rId33"/>
    <p:sldId id="310" r:id="rId34"/>
    <p:sldId id="311" r:id="rId35"/>
    <p:sldId id="312" r:id="rId36"/>
    <p:sldId id="314" r:id="rId37"/>
    <p:sldId id="315" r:id="rId38"/>
    <p:sldId id="316" r:id="rId39"/>
    <p:sldId id="317" r:id="rId40"/>
    <p:sldId id="318" r:id="rId41"/>
    <p:sldId id="319" r:id="rId42"/>
    <p:sldId id="320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EC2019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59A1"/>
    <a:srgbClr val="8C3794"/>
    <a:srgbClr val="6F0579"/>
    <a:srgbClr val="B38BBF"/>
    <a:srgbClr val="993366"/>
    <a:srgbClr val="660033"/>
    <a:srgbClr val="C67C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5352" autoAdjust="0"/>
  </p:normalViewPr>
  <p:slideViewPr>
    <p:cSldViewPr snapToGrid="0">
      <p:cViewPr varScale="1">
        <p:scale>
          <a:sx n="89" d="100"/>
          <a:sy n="89" d="100"/>
        </p:scale>
        <p:origin x="61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EA0FCD45-1742-EA9E-78E9-FCED8E25818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B9AEF5B-AB14-8F01-9415-1DA84E49DC8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2B4E7-5E0C-4C23-9036-97879D73F745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DE3898A-171D-904A-7F71-DB141ABFD36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2D20F4-9422-F5BB-FAC3-AC765564932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D78B17-6051-4470-836B-E8A42688AF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087681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602D39-55EB-489A-9BFA-EAD58467FDC7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BB0FF7-3D83-4BC0-9A2F-677616D3B3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7000217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2240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961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219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981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857DAB-1886-CF68-E5E6-2B759F1CF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7A2189B-A091-EDAD-8421-8461E5B23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612392C-9836-E3EE-1AFD-5F9F4601F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01AB916-05A5-07A3-93DF-8CC54569D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251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335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0199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102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816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7562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9171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8422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3155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A34B2-788A-45AE-B0A3-5659E49BAB33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5B237F4-796B-B718-7FDD-9194B90A2968}"/>
              </a:ext>
            </a:extLst>
          </p:cNvPr>
          <p:cNvSpPr txBox="1"/>
          <p:nvPr userDrawn="1"/>
        </p:nvSpPr>
        <p:spPr>
          <a:xfrm>
            <a:off x="5628161" y="69331"/>
            <a:ext cx="2700670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050" b="1" dirty="0">
                <a:solidFill>
                  <a:srgbClr val="6F0579"/>
                </a:solidFill>
              </a:rPr>
              <a:t>31 de agosto de 2025</a:t>
            </a:r>
          </a:p>
          <a:p>
            <a:r>
              <a:rPr lang="es-MX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</a:t>
            </a:r>
          </a:p>
          <a:p>
            <a:r>
              <a:rPr lang="es-MX" sz="1050" b="1" dirty="0">
                <a:solidFill>
                  <a:srgbClr val="7030A0"/>
                </a:solidFill>
              </a:rPr>
              <a:t>01 al 31 de agosto del 2025</a:t>
            </a:r>
          </a:p>
          <a:p>
            <a:r>
              <a:rPr lang="es-MX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MX" sz="105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05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07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21" r:id="rId12"/>
    <p:sldLayoutId id="214748372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53B572A-F001-4F7A-B936-8568C88DE4A6}"/>
              </a:ext>
            </a:extLst>
          </p:cNvPr>
          <p:cNvSpPr txBox="1"/>
          <p:nvPr/>
        </p:nvSpPr>
        <p:spPr>
          <a:xfrm>
            <a:off x="982523" y="5037348"/>
            <a:ext cx="4377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s-MX" sz="2800" dirty="0">
                <a:solidFill>
                  <a:prstClr val="white"/>
                </a:solidFill>
              </a:rPr>
              <a:t>RESULTADOS DE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6D6BA79-1C85-4653-87D5-811FE6A623BF}"/>
              </a:ext>
            </a:extLst>
          </p:cNvPr>
          <p:cNvSpPr txBox="1"/>
          <p:nvPr/>
        </p:nvSpPr>
        <p:spPr>
          <a:xfrm>
            <a:off x="902312" y="5545178"/>
            <a:ext cx="4377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s-MX" sz="4800" dirty="0">
                <a:solidFill>
                  <a:prstClr val="white"/>
                </a:solidFill>
              </a:rPr>
              <a:t>AUDITORÍAS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D1BD048C-B31D-4232-8C8D-A6D2735E1E29}"/>
              </a:ext>
            </a:extLst>
          </p:cNvPr>
          <p:cNvCxnSpPr>
            <a:cxnSpLocks/>
          </p:cNvCxnSpPr>
          <p:nvPr/>
        </p:nvCxnSpPr>
        <p:spPr>
          <a:xfrm>
            <a:off x="720459" y="4713011"/>
            <a:ext cx="2159198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961F3F37-28FF-425C-BCA4-32FFF5158E6A}"/>
              </a:ext>
            </a:extLst>
          </p:cNvPr>
          <p:cNvCxnSpPr>
            <a:cxnSpLocks/>
          </p:cNvCxnSpPr>
          <p:nvPr/>
        </p:nvCxnSpPr>
        <p:spPr>
          <a:xfrm>
            <a:off x="720459" y="6178310"/>
            <a:ext cx="757925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E7906C2B-D640-4A8D-9E02-FCD02ABE70C8}"/>
              </a:ext>
            </a:extLst>
          </p:cNvPr>
          <p:cNvCxnSpPr>
            <a:cxnSpLocks/>
          </p:cNvCxnSpPr>
          <p:nvPr/>
        </p:nvCxnSpPr>
        <p:spPr>
          <a:xfrm>
            <a:off x="741889" y="4698725"/>
            <a:ext cx="0" cy="1479587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7B6BEA18-9AEF-40EB-B1ED-A6CD5F1DFF97}"/>
              </a:ext>
            </a:extLst>
          </p:cNvPr>
          <p:cNvCxnSpPr>
            <a:cxnSpLocks/>
          </p:cNvCxnSpPr>
          <p:nvPr/>
        </p:nvCxnSpPr>
        <p:spPr>
          <a:xfrm flipH="1">
            <a:off x="3395093" y="4713011"/>
            <a:ext cx="2159198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B1B24AB-9E51-4697-A4B6-BCBC3EDCB0B2}"/>
              </a:ext>
            </a:extLst>
          </p:cNvPr>
          <p:cNvCxnSpPr>
            <a:cxnSpLocks/>
          </p:cNvCxnSpPr>
          <p:nvPr/>
        </p:nvCxnSpPr>
        <p:spPr>
          <a:xfrm flipH="1">
            <a:off x="4670435" y="6178310"/>
            <a:ext cx="883856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45FE9BDE-970B-491A-B221-553C959F4557}"/>
              </a:ext>
            </a:extLst>
          </p:cNvPr>
          <p:cNvCxnSpPr>
            <a:cxnSpLocks/>
          </p:cNvCxnSpPr>
          <p:nvPr/>
        </p:nvCxnSpPr>
        <p:spPr>
          <a:xfrm>
            <a:off x="5533454" y="4698723"/>
            <a:ext cx="0" cy="1498403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n 13">
            <a:extLst>
              <a:ext uri="{FF2B5EF4-FFF2-40B4-BE49-F238E27FC236}">
                <a16:creationId xmlns:a16="http://schemas.microsoft.com/office/drawing/2014/main" id="{A04DCAA8-D10D-4118-B323-111F9FEB69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050" y="412106"/>
            <a:ext cx="3710307" cy="1274775"/>
          </a:xfrm>
          <a:prstGeom prst="rect">
            <a:avLst/>
          </a:prstGeom>
        </p:spPr>
      </p:pic>
      <p:sp>
        <p:nvSpPr>
          <p:cNvPr id="3" name="Hexágono 2">
            <a:extLst>
              <a:ext uri="{FF2B5EF4-FFF2-40B4-BE49-F238E27FC236}">
                <a16:creationId xmlns:a16="http://schemas.microsoft.com/office/drawing/2014/main" id="{209EF370-1B66-9B15-E1C5-B541BCCEDA2F}"/>
              </a:ext>
            </a:extLst>
          </p:cNvPr>
          <p:cNvSpPr/>
          <p:nvPr/>
        </p:nvSpPr>
        <p:spPr>
          <a:xfrm>
            <a:off x="5280269" y="0"/>
            <a:ext cx="2675782" cy="1441521"/>
          </a:xfrm>
          <a:prstGeom prst="hexagon">
            <a:avLst/>
          </a:prstGeom>
          <a:solidFill>
            <a:srgbClr val="9059A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65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2020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7818416"/>
              </p:ext>
            </p:extLst>
          </p:nvPr>
        </p:nvGraphicFramePr>
        <p:xfrm>
          <a:off x="251792" y="1745989"/>
          <a:ext cx="11648660" cy="1549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Auditoría financiera y de cumplimiento al Primer Avance de Gestión del ejercicio 2019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Diciembre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025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2021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9333736"/>
              </p:ext>
            </p:extLst>
          </p:nvPr>
        </p:nvGraphicFramePr>
        <p:xfrm>
          <a:off x="251792" y="1745989"/>
          <a:ext cx="11648660" cy="4987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financiera y de cumplimiento al 2° y 3er Avance de Gestión del ejercicio 2019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Enero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479764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al 1er Avance de Gestión del Ejercicio Fiscal 2019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Febrero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999294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al 2° y 3er Avance de Gestión del ejercicio fiscal 2019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Marzo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108299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Comités Distritales Electorales proceso electoral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Abril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027730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Comités Municipales Electoral proceso electoral 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Abril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477348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permanencia personal del IEC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Abril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261081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las operaciones al cuarto trimestre 2019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Abril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930274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057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2021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418200"/>
              </p:ext>
            </p:extLst>
          </p:nvPr>
        </p:nvGraphicFramePr>
        <p:xfrm>
          <a:off x="251792" y="1745989"/>
          <a:ext cx="11648660" cy="4688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las operaciones al PRIMER trimestre de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Mayo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479764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Auditoria a las operaciones al segundo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Junio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015969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las operaciones al tercer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Junio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707868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las operaciones del Cuatro Trimestre 2019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Junio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789638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para verificar: Puntualidad, asistencia y permanencia del personal del Instituto ejercicio 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Julio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383411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Comités Municipales Electorales proceso 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Julio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190377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600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2021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8019254"/>
              </p:ext>
            </p:extLst>
          </p:nvPr>
        </p:nvGraphicFramePr>
        <p:xfrm>
          <a:off x="251792" y="1745989"/>
          <a:ext cx="11648660" cy="4987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las operaciones del cuarto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Agosto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479764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las operaciones del Primer Trimestre ejercicio 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Septiembre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015969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las operaciones del Primer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Septiembre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707868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las operaciones del segundo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Octubre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789638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Durante el mes de </a:t>
                      </a:r>
                      <a:r>
                        <a:rPr lang="es-MX" sz="1600" b="1" dirty="0">
                          <a:solidFill>
                            <a:srgbClr val="8C3794"/>
                          </a:solidFill>
                        </a:rPr>
                        <a:t>noviembre de 2021 </a:t>
                      </a:r>
                      <a:r>
                        <a:rPr lang="es-MX" sz="1600" dirty="0"/>
                        <a:t>no se concluyeron auditorías.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383411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las operaciones del cuarto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Diciembre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19037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las operaciones del tercer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Diciembre</a:t>
                      </a:r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810483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936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2022</a:t>
            </a:r>
          </a:p>
        </p:txBody>
      </p:sp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1560586"/>
              </p:ext>
            </p:extLst>
          </p:nvPr>
        </p:nvGraphicFramePr>
        <p:xfrm>
          <a:off x="251792" y="1745989"/>
          <a:ext cx="11648660" cy="3494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el mes de </a:t>
                      </a:r>
                      <a:r>
                        <a:rPr lang="es-MX" sz="1600" b="1" dirty="0">
                          <a:solidFill>
                            <a:srgbClr val="8C3794"/>
                          </a:solidFill>
                        </a:rPr>
                        <a:t>enero de 2022 </a:t>
                      </a:r>
                      <a:r>
                        <a:rPr lang="es-MX" sz="1600" dirty="0"/>
                        <a:t>no se concluyeron auditorías.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878321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las operaciones del segundo trimestres ejercicio 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febrero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las operaciones del Primer Trimestre ejercicio 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febrero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900800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strike="noStrike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strike="noStrike" dirty="0"/>
                        <a:t>Durante el mes de </a:t>
                      </a:r>
                      <a:r>
                        <a:rPr lang="es-MX" sz="1600" b="1" strike="noStrike" dirty="0">
                          <a:solidFill>
                            <a:srgbClr val="8C3794"/>
                          </a:solidFill>
                        </a:rPr>
                        <a:t>marzo de 2022 </a:t>
                      </a:r>
                      <a:r>
                        <a:rPr lang="es-MX" sz="1600" strike="noStrike" dirty="0"/>
                        <a:t>no se concluyeron auditorías. </a:t>
                      </a:r>
                    </a:p>
                    <a:p>
                      <a:pPr algn="ctr"/>
                      <a:endParaRPr lang="es-MX" sz="1600" strike="noStrik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strike="noStrik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strike="noStrike" dirty="0"/>
                        <a:t>Durante el mes de </a:t>
                      </a:r>
                      <a:r>
                        <a:rPr lang="es-MX" sz="1600" b="1" strike="noStrike" dirty="0">
                          <a:solidFill>
                            <a:srgbClr val="8C3794"/>
                          </a:solidFill>
                        </a:rPr>
                        <a:t>marzo de 2022 </a:t>
                      </a:r>
                      <a:r>
                        <a:rPr lang="es-MX" sz="1600" strike="noStrike" dirty="0"/>
                        <a:t>no se concluyeron auditorías. </a:t>
                      </a:r>
                    </a:p>
                    <a:p>
                      <a:pPr algn="ctr"/>
                      <a:endParaRPr lang="es-MX" sz="1600" strike="noStrik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strike="noStrik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strike="noStrik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strike="noStrik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995028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124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2022</a:t>
            </a:r>
          </a:p>
        </p:txBody>
      </p:sp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3068591"/>
              </p:ext>
            </p:extLst>
          </p:nvPr>
        </p:nvGraphicFramePr>
        <p:xfrm>
          <a:off x="251792" y="1745989"/>
          <a:ext cx="11648660" cy="2055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a las operaciones del tercer trimestre ejercicio 2021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Segundo Trimestre ejercicio 2021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900800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D6BCB96D-DE94-9A5D-39A4-C745AF57D6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596339"/>
              </p:ext>
            </p:extLst>
          </p:nvPr>
        </p:nvGraphicFramePr>
        <p:xfrm>
          <a:off x="251792" y="3801827"/>
          <a:ext cx="11648660" cy="1065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1848566857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77350534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505091803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1976847840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1499696233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195142157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Integral a las operaciones del cuarto trimestre ejercicio 2021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54432"/>
                  </a:ext>
                </a:extLst>
              </a:tr>
              <a:tr h="5226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Tercer Trimestre ejercicio 2021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98768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C40542AF-054E-2C61-CDB4-C334971780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882299"/>
              </p:ext>
            </p:extLst>
          </p:nvPr>
        </p:nvGraphicFramePr>
        <p:xfrm>
          <a:off x="251792" y="4867422"/>
          <a:ext cx="11648660" cy="522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268703731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4227985006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51781315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407937076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902403917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227002560"/>
                    </a:ext>
                  </a:extLst>
                </a:gridCol>
              </a:tblGrid>
              <a:tr h="5226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Cuarto Trimestre ejercicio 2021</a:t>
                      </a:r>
                      <a:r>
                        <a:rPr lang="es-MX" sz="1600" dirty="0"/>
                        <a:t> 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827562"/>
                  </a:ext>
                </a:extLst>
              </a:tr>
            </a:tbl>
          </a:graphicData>
        </a:graphic>
      </p:graphicFrame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1248EB12-F683-4B13-921A-7C1F8AA449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712995"/>
              </p:ext>
            </p:extLst>
          </p:nvPr>
        </p:nvGraphicFramePr>
        <p:xfrm>
          <a:off x="251792" y="5335040"/>
          <a:ext cx="11648660" cy="522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268703731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4227985006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51781315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407937076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902403917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227002560"/>
                    </a:ext>
                  </a:extLst>
                </a:gridCol>
              </a:tblGrid>
              <a:tr h="5226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 a las operaciones del Primer Trimestre del ejercicio 2022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827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9533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2022</a:t>
            </a:r>
          </a:p>
        </p:txBody>
      </p:sp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248293"/>
              </p:ext>
            </p:extLst>
          </p:nvPr>
        </p:nvGraphicFramePr>
        <p:xfrm>
          <a:off x="251792" y="1745989"/>
          <a:ext cx="11648660" cy="1512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1er Trimestre ejercicio 2022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agosto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900800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032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2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8D781EC-FF62-4217-9A8A-4E897CA7C4BC}"/>
              </a:ext>
            </a:extLst>
          </p:cNvPr>
          <p:cNvSpPr/>
          <p:nvPr/>
        </p:nvSpPr>
        <p:spPr>
          <a:xfrm>
            <a:off x="377924" y="133349"/>
            <a:ext cx="4376956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>
                <a:ln w="0"/>
                <a:solidFill>
                  <a:srgbClr val="9059A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Art. 65 Fracc. XXII de la Ley General de Transparencia y Acceso a la Información Pública</a:t>
            </a:r>
          </a:p>
          <a:p>
            <a:r>
              <a:rPr lang="es-MX" sz="1800" dirty="0">
                <a:solidFill>
                  <a:srgbClr val="9059A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Resultados de auditorías 2022</a:t>
            </a:r>
            <a:endParaRPr lang="es-MX" sz="1800" dirty="0">
              <a:solidFill>
                <a:srgbClr val="9059A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ES" sz="2800" b="1" dirty="0">
              <a:ln w="0"/>
              <a:solidFill>
                <a:srgbClr val="9059A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E15F07AC-6A73-4313-8FEF-24D917CB8EE7}"/>
              </a:ext>
            </a:extLst>
          </p:cNvPr>
          <p:cNvSpPr/>
          <p:nvPr/>
        </p:nvSpPr>
        <p:spPr>
          <a:xfrm>
            <a:off x="3855489" y="1960040"/>
            <a:ext cx="44810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400" b="1" dirty="0">
                <a:solidFill>
                  <a:srgbClr val="9059A1"/>
                </a:solidFill>
              </a:rPr>
              <a:t>Nota informativa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D9B6C66-AC4A-45A5-B829-18549915D9C7}"/>
              </a:ext>
            </a:extLst>
          </p:cNvPr>
          <p:cNvSpPr txBox="1"/>
          <p:nvPr/>
        </p:nvSpPr>
        <p:spPr>
          <a:xfrm>
            <a:off x="873919" y="3222725"/>
            <a:ext cx="10444162" cy="3112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400" dirty="0"/>
              <a:t>Por lo que hace a las auditorías practicadas y concluidas efectuadas por la Contraloría Interna de este Instituto Electoral de Coahuila.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400" dirty="0"/>
              <a:t>En relación al mes de Septiembre de 2022 se informa que no se iniciaron ni concluyeron auditorías.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sz="2400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57F7493-B44A-4CB1-BDCD-95BA98723A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3105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2022</a:t>
            </a:r>
          </a:p>
        </p:txBody>
      </p:sp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9179152"/>
              </p:ext>
            </p:extLst>
          </p:nvPr>
        </p:nvGraphicFramePr>
        <p:xfrm>
          <a:off x="251792" y="1745989"/>
          <a:ext cx="11648660" cy="2598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a las operaciones del Segundo Trimestre del ejercicio 2022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Octubre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Segundo Trimestre del ejercicio 2022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900800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a las operaciones del Tercer Trimestre del ejercicio 2022.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655273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3" name="Marcador de contenido 3">
            <a:extLst>
              <a:ext uri="{FF2B5EF4-FFF2-40B4-BE49-F238E27FC236}">
                <a16:creationId xmlns:a16="http://schemas.microsoft.com/office/drawing/2014/main" id="{A612FB82-6276-07BD-4366-C4D7588739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1971405"/>
              </p:ext>
            </p:extLst>
          </p:nvPr>
        </p:nvGraphicFramePr>
        <p:xfrm>
          <a:off x="251792" y="4354751"/>
          <a:ext cx="11648660" cy="542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Tercer Trimestre del ejercicio 2022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Diciembre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12099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2023</a:t>
            </a:r>
          </a:p>
        </p:txBody>
      </p:sp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7907483"/>
              </p:ext>
            </p:extLst>
          </p:nvPr>
        </p:nvGraphicFramePr>
        <p:xfrm>
          <a:off x="251792" y="1745989"/>
          <a:ext cx="11648660" cy="1710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Durante el mes de Enero, no se concluyó ninguna auditoría.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3" name="Marcador de contenido 3">
            <a:extLst>
              <a:ext uri="{FF2B5EF4-FFF2-40B4-BE49-F238E27FC236}">
                <a16:creationId xmlns:a16="http://schemas.microsoft.com/office/drawing/2014/main" id="{2867C49F-9E00-1FD3-8503-454219590F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743323"/>
              </p:ext>
            </p:extLst>
          </p:nvPr>
        </p:nvGraphicFramePr>
        <p:xfrm>
          <a:off x="251792" y="3462180"/>
          <a:ext cx="11648660" cy="741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Durante el mes de Febrero, no se concluyó ninguna auditoría.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Febrero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F2B02C89-68F9-0DDF-5A85-AF9D6A44EA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8078320"/>
              </p:ext>
            </p:extLst>
          </p:nvPr>
        </p:nvGraphicFramePr>
        <p:xfrm>
          <a:off x="251792" y="4203225"/>
          <a:ext cx="11648660" cy="741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Integral a las Operaciones del </a:t>
                      </a:r>
                    </a:p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4º Trimestre del ejercicio 2022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graphicFrame>
        <p:nvGraphicFramePr>
          <p:cNvPr id="9" name="Marcador de contenido 3">
            <a:extLst>
              <a:ext uri="{FF2B5EF4-FFF2-40B4-BE49-F238E27FC236}">
                <a16:creationId xmlns:a16="http://schemas.microsoft.com/office/drawing/2014/main" id="{33C7FF4A-E668-D846-0C5F-F48B550DDE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2680974"/>
              </p:ext>
            </p:extLst>
          </p:nvPr>
        </p:nvGraphicFramePr>
        <p:xfrm>
          <a:off x="251792" y="4949518"/>
          <a:ext cx="11648660" cy="741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Durante el mes de Abril, no se concluyó ninguna auditoría.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graphicFrame>
        <p:nvGraphicFramePr>
          <p:cNvPr id="10" name="Marcador de contenido 3">
            <a:extLst>
              <a:ext uri="{FF2B5EF4-FFF2-40B4-BE49-F238E27FC236}">
                <a16:creationId xmlns:a16="http://schemas.microsoft.com/office/drawing/2014/main" id="{7B4ACADA-5719-46DC-43AC-2B8B696E70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4418161"/>
              </p:ext>
            </p:extLst>
          </p:nvPr>
        </p:nvGraphicFramePr>
        <p:xfrm>
          <a:off x="251792" y="5685315"/>
          <a:ext cx="11648660" cy="558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Auditoría específica a los Comités Electorales Municipales y Distritales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7049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2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8D781EC-FF62-4217-9A8A-4E897CA7C4BC}"/>
              </a:ext>
            </a:extLst>
          </p:cNvPr>
          <p:cNvSpPr/>
          <p:nvPr/>
        </p:nvSpPr>
        <p:spPr>
          <a:xfrm>
            <a:off x="377924" y="319425"/>
            <a:ext cx="4998475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b="1" dirty="0">
                <a:ln w="0"/>
                <a:solidFill>
                  <a:srgbClr val="9059A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Art. 65 Fracc. XXII de la Ley General de Transparencia y Acceso a la Información Pública</a:t>
            </a:r>
          </a:p>
          <a:p>
            <a:r>
              <a:rPr lang="es-MX" sz="2000" dirty="0">
                <a:solidFill>
                  <a:srgbClr val="9059A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Resultados de auditorías</a:t>
            </a:r>
            <a:endParaRPr lang="es-MX" sz="2000" dirty="0">
              <a:solidFill>
                <a:srgbClr val="9059A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ES" sz="2800" b="1" dirty="0">
              <a:ln w="0"/>
              <a:solidFill>
                <a:srgbClr val="9059A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E15F07AC-6A73-4313-8FEF-24D917CB8EE7}"/>
              </a:ext>
            </a:extLst>
          </p:cNvPr>
          <p:cNvSpPr/>
          <p:nvPr/>
        </p:nvSpPr>
        <p:spPr>
          <a:xfrm>
            <a:off x="3855489" y="1960040"/>
            <a:ext cx="44810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400" b="1" dirty="0">
                <a:solidFill>
                  <a:srgbClr val="9059A1"/>
                </a:solidFill>
              </a:rPr>
              <a:t>Nota informativa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D9B6C66-AC4A-45A5-B829-18549915D9C7}"/>
              </a:ext>
            </a:extLst>
          </p:cNvPr>
          <p:cNvSpPr txBox="1"/>
          <p:nvPr/>
        </p:nvSpPr>
        <p:spPr>
          <a:xfrm>
            <a:off x="873919" y="3222725"/>
            <a:ext cx="10444162" cy="3666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400" dirty="0"/>
              <a:t>Por lo que hace a las auditorías practicadas y concluidas efectuadas por la Contraloría Interna de este Instituto Electoral de Coahuila, se muestran los resultados en el siguiente anexo. 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400" dirty="0"/>
              <a:t>En relación a los meses que no se reportan, se informa que no se iniciaron ni concluyeron auditorías.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sz="2400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57F7493-B44A-4CB1-BDCD-95BA98723A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416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2023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6957087"/>
              </p:ext>
            </p:extLst>
          </p:nvPr>
        </p:nvGraphicFramePr>
        <p:xfrm>
          <a:off x="251792" y="1745989"/>
          <a:ext cx="11648660" cy="2874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38384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79786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7689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de Seguimiento a Comités Electorales Municipales y Distritales proceso 2023.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s-MX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s-MX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MX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7689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s-MX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de Seguimiento a las operaciones del 4° Trimestre 2022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69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591303"/>
                  </a:ext>
                </a:extLst>
              </a:tr>
            </a:tbl>
          </a:graphicData>
        </a:graphic>
      </p:graphicFrame>
      <p:graphicFrame>
        <p:nvGraphicFramePr>
          <p:cNvPr id="3" name="Marcador de contenido 3">
            <a:extLst>
              <a:ext uri="{FF2B5EF4-FFF2-40B4-BE49-F238E27FC236}">
                <a16:creationId xmlns:a16="http://schemas.microsoft.com/office/drawing/2014/main" id="{BF877DC0-9257-AC4C-F957-D5E413719D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9113829"/>
              </p:ext>
            </p:extLst>
          </p:nvPr>
        </p:nvGraphicFramePr>
        <p:xfrm>
          <a:off x="271670" y="5341010"/>
          <a:ext cx="11648660" cy="741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Durante el mes de agosto, no se concluyó ninguna auditoría.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agosto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F2FA894-31B5-89BF-A49D-5EDB813E36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5853398"/>
              </p:ext>
            </p:extLst>
          </p:nvPr>
        </p:nvGraphicFramePr>
        <p:xfrm>
          <a:off x="251792" y="4599204"/>
          <a:ext cx="11648660" cy="768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7689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Integral a las Operaciones del 1er trimestre del Ejercicio 2023.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109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51764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2023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6385565"/>
              </p:ext>
            </p:extLst>
          </p:nvPr>
        </p:nvGraphicFramePr>
        <p:xfrm>
          <a:off x="251792" y="1745988"/>
          <a:ext cx="11648660" cy="4462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Durante el mes de septiembre, no se concluyó ninguna auditoría.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Integral a las operaciones del 2º Trimestres del ejercicio 2023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octubre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Especifica a la Puntualidad, Asistencia y Permanencia del personal del IEC Ejercicio 2023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al primer Trimestre del Ejercicio 2023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3171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2023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845726"/>
              </p:ext>
            </p:extLst>
          </p:nvPr>
        </p:nvGraphicFramePr>
        <p:xfrm>
          <a:off x="251792" y="1745988"/>
          <a:ext cx="11648660" cy="4606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de seguimiento a la puntualidad, asistencia y permanencia del personal del IEC Ejercicio 2023.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diciembre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Integral a las operaciones del 3er. Trimestre del ejercicio 2023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diciembre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0169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2969533"/>
              </p:ext>
            </p:extLst>
          </p:nvPr>
        </p:nvGraphicFramePr>
        <p:xfrm>
          <a:off x="251792" y="1745988"/>
          <a:ext cx="11648660" cy="4462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de seguimiento a las Operaciones del 2º Trimestre del ejercicio 2023.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de seguimiento a las Operaciones del 3er. Trimestre del ejercicio 2023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9233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7366533"/>
              </p:ext>
            </p:extLst>
          </p:nvPr>
        </p:nvGraphicFramePr>
        <p:xfrm>
          <a:off x="251792" y="1745988"/>
          <a:ext cx="11648660" cy="4606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Específica</a:t>
                      </a:r>
                      <a:r>
                        <a:rPr lang="es-MX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 Comités Municipales Electorales para el Proceso Electoral Local 2024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febrero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45823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4873795"/>
              </p:ext>
            </p:extLst>
          </p:nvPr>
        </p:nvGraphicFramePr>
        <p:xfrm>
          <a:off x="251792" y="1745988"/>
          <a:ext cx="11648660" cy="4462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Integral a las operaciones del 4º Trimestre 2023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Comités Municipales Electorales Proceso 2024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Específica para verificar la Asistencia, Puntualidad y Permanencia del Personal del IEC ejercicio 2024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57698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48660" cy="4462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4º Trimestre 2023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12673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48660" cy="4606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para verificar la Asistencia, Puntualidad y Permanencia 2024 al 1er Trimestre del personal del Instituto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7758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48660" cy="4963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158149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Integral a las operaciones del 1er Trimestre Ejercicio 2024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43788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48660" cy="4695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88084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1407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623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para verificar la Puntualidad, Asistencia y Permanencia del Segundo Trimestre 2024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367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de Seguimiento a las operaciones del 1er Trimestre Ejercicio 2024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julio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5088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282" y="331768"/>
            <a:ext cx="4524223" cy="1444234"/>
          </a:xfrm>
        </p:spPr>
        <p:txBody>
          <a:bodyPr>
            <a:normAutofit fontScale="90000"/>
          </a:bodyPr>
          <a:lstStyle/>
          <a:p>
            <a:pPr algn="ctr"/>
            <a:r>
              <a:rPr lang="es-MX" sz="3600" dirty="0">
                <a:solidFill>
                  <a:srgbClr val="B38BBF"/>
                </a:solidFill>
              </a:rPr>
              <a:t>Auditorías practicadas durante el ejercicio 2016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4820285"/>
              </p:ext>
            </p:extLst>
          </p:nvPr>
        </p:nvGraphicFramePr>
        <p:xfrm>
          <a:off x="424069" y="1709530"/>
          <a:ext cx="11237843" cy="4227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5845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4536506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810306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537617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247569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72922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488469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Turnadas al área de responsabilidades.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al área de Unidad Técnica de Transparencia y Acceso a la Información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Control interno específica al área Dirección Ejecutiva de Administración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25789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Control interno específica al área Dirección Ejecutiva de Vinculación con INE y OPLES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801890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Cuarto trimestre Cuenta Pública 2015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9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838890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Control interno específica al área Dirección Ejecutiva de Asuntos Jurídicos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062894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6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1°, 2° y 3er trimestre de Cuenta Pública 2016.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26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23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283471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Control interno específica al área Dirección Ejecutiva de Educación Cívica.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065703"/>
                  </a:ext>
                </a:extLst>
              </a:tr>
            </a:tbl>
          </a:graphicData>
        </a:graphic>
      </p:graphicFrame>
      <p:pic>
        <p:nvPicPr>
          <p:cNvPr id="9" name="Imagen 8">
            <a:extLst>
              <a:ext uri="{FF2B5EF4-FFF2-40B4-BE49-F238E27FC236}">
                <a16:creationId xmlns:a16="http://schemas.microsoft.com/office/drawing/2014/main" id="{AC8B3B75-A2EA-40E9-84B8-A229A4E88EF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0607" y="153344"/>
            <a:ext cx="3018462" cy="103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1251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48660" cy="4695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88084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1407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623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de seguimiento a la Puntualidad, Asistencia y Permanencia del Segundo Trimestre 2024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agosto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36769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68289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6211922"/>
              </p:ext>
            </p:extLst>
          </p:nvPr>
        </p:nvGraphicFramePr>
        <p:xfrm>
          <a:off x="251792" y="1745988"/>
          <a:ext cx="11648660" cy="4573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88084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1407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623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Auditoría para verificar la Puntualidad, Asistencia y Permanencia del Tercer trimestre 2024.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Septiembre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367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Auditoría Integral a las Operaciones del Segundo trimestre del ejercicio  2024.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Septiembre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87982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1A8A2B-C446-83B4-68F6-71B3103D53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166551-8042-AA6D-B2A3-2CA7F1575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018256C-172B-A97E-3684-540B6C125A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BFBBCE5E-7A64-4561-18AC-F0FB2E35DB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3368895"/>
              </p:ext>
            </p:extLst>
          </p:nvPr>
        </p:nvGraphicFramePr>
        <p:xfrm>
          <a:off x="251792" y="1745988"/>
          <a:ext cx="11648660" cy="4573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88084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1407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62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de seguimiento para verificar la Puntualidad, Asistencia y Permanencia del Tercer trimestre 2024.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Octubre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36769">
                <a:tc>
                  <a:txBody>
                    <a:bodyPr/>
                    <a:lstStyle/>
                    <a:p>
                      <a:pPr algn="ctr" rtl="0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75932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6A1447-678D-6E3E-499A-182AD73D45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768C96-5148-8E53-19B3-3971415B3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6B7BA8B-E5B0-C2EF-F110-6EFAE52707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7E7C0A0D-9064-7200-3192-75570D287E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7306774"/>
              </p:ext>
            </p:extLst>
          </p:nvPr>
        </p:nvGraphicFramePr>
        <p:xfrm>
          <a:off x="251792" y="1745988"/>
          <a:ext cx="11648660" cy="4573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88084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1407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62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de seguimiento a las operaciones del Tercer Trimestre 2024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Noviembre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36769">
                <a:tc>
                  <a:txBody>
                    <a:bodyPr/>
                    <a:lstStyle/>
                    <a:p>
                      <a:pPr algn="ctr" rtl="0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3101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6A1447-678D-6E3E-499A-182AD73D45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768C96-5148-8E53-19B3-3971415B3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6B7BA8B-E5B0-C2EF-F110-6EFAE52707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7E7C0A0D-9064-7200-3192-75570D287ED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63688" cy="4758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425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0534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2636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3789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5331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6973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03812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55175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97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integral a las operaciones del Tercer trimestre 2024.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diciembre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706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de Seguimiento a las operaciones del Tercer trimestre 2024.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diciembre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76576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para verificar la Asistencia, Puntualidad y Permanencia del personal del IEC, cuarto trimestre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diciembre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6576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de seguimiento a la Asistencia, Puntualidad y Permanencia del personal del IEC, Cuarto trimestre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diciembre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9728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05A380-538E-CE30-0F2C-43BDB7F51F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4BEEB3-0AFA-A2B4-DA74-815C4BC67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52" y="65982"/>
            <a:ext cx="4328114" cy="1476718"/>
          </a:xfrm>
        </p:spPr>
        <p:txBody>
          <a:bodyPr>
            <a:normAutofit/>
          </a:bodyPr>
          <a:lstStyle/>
          <a:p>
            <a:r>
              <a:rPr lang="es-ES" sz="1600" b="1" dirty="0">
                <a:ln w="0"/>
                <a:solidFill>
                  <a:srgbClr val="9059A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Art. 65 Fracc. XXII de la Ley General de Transparencia y Acceso a la Información Pública</a:t>
            </a:r>
            <a:br>
              <a:rPr lang="es-ES" sz="1600" b="1" dirty="0">
                <a:ln w="0"/>
                <a:solidFill>
                  <a:srgbClr val="9059A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s-ES" sz="1600" b="1" dirty="0">
                <a:ln w="0"/>
                <a:solidFill>
                  <a:srgbClr val="9059A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MX" sz="1600" dirty="0">
                <a:solidFill>
                  <a:srgbClr val="9059A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Resultados de auditorías 2025</a:t>
            </a:r>
            <a:endParaRPr lang="es-MX" sz="1600" dirty="0">
              <a:solidFill>
                <a:srgbClr val="9059A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A62E451-7D5B-9D5F-6D45-80B1BAB524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pic>
        <p:nvPicPr>
          <p:cNvPr id="9" name="Marcador de contenido 8">
            <a:extLst>
              <a:ext uri="{FF2B5EF4-FFF2-40B4-BE49-F238E27FC236}">
                <a16:creationId xmlns:a16="http://schemas.microsoft.com/office/drawing/2014/main" id="{30994D7F-F16A-F2E6-8916-CAA66A368B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349913" y="1671638"/>
            <a:ext cx="4639458" cy="1182727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FCAAF2A4-4E1F-20CE-351C-D6D7BA7586E1}"/>
              </a:ext>
            </a:extLst>
          </p:cNvPr>
          <p:cNvSpPr txBox="1"/>
          <p:nvPr/>
        </p:nvSpPr>
        <p:spPr>
          <a:xfrm>
            <a:off x="873919" y="3222725"/>
            <a:ext cx="10444162" cy="3112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400" dirty="0"/>
              <a:t>Por lo que hace a las auditorías practicadas y concluidas efectuadas por la Contraloría Interna de este Instituto Electoral de Coahuila.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400" dirty="0"/>
              <a:t>En relación al mes de enero 2025 se informa que no se iniciaron ni concluyeron auditorías.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42185190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D575FF-1430-EFA1-E4EB-1A174549CD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BC89D3-BD8C-6EDA-C17F-21778CD0E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2025</a:t>
            </a:r>
          </a:p>
        </p:txBody>
      </p:sp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86C0B760-7652-C2E0-9326-887F832A53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8901587"/>
              </p:ext>
            </p:extLst>
          </p:nvPr>
        </p:nvGraphicFramePr>
        <p:xfrm>
          <a:off x="251792" y="1745988"/>
          <a:ext cx="11663688" cy="4758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425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0534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2636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3789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5331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6973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03812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55175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97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integral a las operaciones del 4º trimestre del 2024.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Febrero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70681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765761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65761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F83BFABE-CB9D-5783-D3F8-AD0787D4A0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4906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1C6711-A0DC-73C3-EE2E-C93C17CB19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659324-04D1-EA9E-CD40-94ABECB5E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2025</a:t>
            </a:r>
          </a:p>
        </p:txBody>
      </p:sp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50897CF4-9BE0-90E8-7A73-FEC8DD2321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2195076"/>
              </p:ext>
            </p:extLst>
          </p:nvPr>
        </p:nvGraphicFramePr>
        <p:xfrm>
          <a:off x="251792" y="1745988"/>
          <a:ext cx="11663688" cy="4832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425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0534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2636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3789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5331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6973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03812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55175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97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de seguimiento a las operaciones del 4º trimestre del 2024.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marzo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70681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39999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65761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3A01DDD1-42A6-1BC1-7346-B4281256EF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7037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06D187-5EDE-AE45-9426-3872FF7DEF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9E680-7332-8034-50CC-A5A96A4DC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2025</a:t>
            </a:r>
          </a:p>
        </p:txBody>
      </p:sp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2E0919B4-F02D-8E97-C3BC-11473C1D0F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3963279"/>
              </p:ext>
            </p:extLst>
          </p:nvPr>
        </p:nvGraphicFramePr>
        <p:xfrm>
          <a:off x="251792" y="1745988"/>
          <a:ext cx="11663688" cy="4832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425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0534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2636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3789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5331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6973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03812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55175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97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Auditoria </a:t>
                      </a:r>
                      <a:r>
                        <a:rPr lang="en-US" sz="1100" b="1" kern="1200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Especifica</a:t>
                      </a: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de </a:t>
                      </a:r>
                      <a:r>
                        <a:rPr lang="en-US" sz="1100" b="1" kern="1200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Comités</a:t>
                      </a: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100" b="1" kern="1200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Distritales</a:t>
                      </a: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100" b="1" kern="1200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Judiciales</a:t>
                      </a: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2025</a:t>
                      </a: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abril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70681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39999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65761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72D6E28D-D703-0C87-C6BF-DD541642EF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5139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0ACDED-45AD-CBF9-70A6-09482AD506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3BC3CA-76E5-ED5F-26AC-9138F69E8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2025</a:t>
            </a:r>
          </a:p>
        </p:txBody>
      </p:sp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B83C3AD8-A69E-A13A-4861-7321D442C3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3035912"/>
              </p:ext>
            </p:extLst>
          </p:nvPr>
        </p:nvGraphicFramePr>
        <p:xfrm>
          <a:off x="251792" y="1745988"/>
          <a:ext cx="11663688" cy="4832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425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0534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2636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3789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5331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6973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03812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55175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97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Auditoria de </a:t>
                      </a:r>
                      <a:r>
                        <a:rPr lang="en-US" sz="1100" b="1" kern="1200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seguimiento</a:t>
                      </a: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 </a:t>
                      </a:r>
                      <a:r>
                        <a:rPr lang="en-US" sz="1100" b="1" kern="1200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Comités</a:t>
                      </a: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100" b="1" kern="1200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Distritales</a:t>
                      </a: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100" b="1" kern="1200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Judiciales</a:t>
                      </a: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en-US" sz="1100" b="1" kern="1200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proceso</a:t>
                      </a: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electoral 2025</a:t>
                      </a: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70681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39999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65761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614E87CE-D958-E953-9CE5-53DBA7318C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173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7155" y="103533"/>
            <a:ext cx="3814556" cy="1444234"/>
          </a:xfrm>
        </p:spPr>
        <p:txBody>
          <a:bodyPr>
            <a:normAutofit/>
          </a:bodyPr>
          <a:lstStyle/>
          <a:p>
            <a:pPr algn="ctr"/>
            <a:r>
              <a:rPr lang="es-MX" sz="2800" dirty="0">
                <a:solidFill>
                  <a:srgbClr val="B38BBF"/>
                </a:solidFill>
              </a:rPr>
              <a:t>Auditorías practicadas durante el ejercicio 2017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9034685"/>
              </p:ext>
            </p:extLst>
          </p:nvPr>
        </p:nvGraphicFramePr>
        <p:xfrm>
          <a:off x="336182" y="1500382"/>
          <a:ext cx="11502887" cy="5056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707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5169792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90705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743231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1944452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72922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al área de Recursos Humanos para verificar la permanencia del personal.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Integral al 4° trimestre de la Cuenta Pública 2016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19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25789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Auditoría a comités distritales y municipales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801890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Integral al 1° trimestre de la Cuenta Pública 2017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23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838890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al área de Recursos Humanos para verificar la permanencia y asistencia del personal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062894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6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 la página electrónica web del IEC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283471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de control interno al área Unidad Técnica de Archivos y Gestión Documental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065703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 control interno a la Unidad Técnica de Sistemas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707134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 control interno a la Dirección de Innovación Electoral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345210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 control interno a la Unidad Técnica de Fiscalización.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169316"/>
                  </a:ext>
                </a:extLst>
              </a:tr>
            </a:tbl>
          </a:graphicData>
        </a:graphic>
      </p:graphicFrame>
      <p:pic>
        <p:nvPicPr>
          <p:cNvPr id="9" name="Imagen 8">
            <a:extLst>
              <a:ext uri="{FF2B5EF4-FFF2-40B4-BE49-F238E27FC236}">
                <a16:creationId xmlns:a16="http://schemas.microsoft.com/office/drawing/2014/main" id="{B19983EF-5F66-41E1-A05E-250ED86F83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0607" y="153344"/>
            <a:ext cx="3018462" cy="103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08489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8EFD25-B173-1821-89A4-4ACDFD147B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985896-6AF5-156C-1A5B-99C25CF98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2025</a:t>
            </a:r>
          </a:p>
        </p:txBody>
      </p:sp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585CCC0C-418D-9F4B-E95B-98BC94CE41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5266459"/>
              </p:ext>
            </p:extLst>
          </p:nvPr>
        </p:nvGraphicFramePr>
        <p:xfrm>
          <a:off x="251792" y="1745988"/>
          <a:ext cx="11663688" cy="4832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137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908822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2636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3789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5331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6973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03812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55175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97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Auditoria Integral a las </a:t>
                      </a:r>
                      <a:r>
                        <a:rPr lang="en-US" sz="1100" b="1" kern="1200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Operaciones</a:t>
                      </a: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del 1er </a:t>
                      </a:r>
                      <a:r>
                        <a:rPr lang="en-US" sz="1100" b="1" kern="1200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Trimestre</a:t>
                      </a: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2025</a:t>
                      </a: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junio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706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Auditoria para </a:t>
                      </a:r>
                      <a:r>
                        <a:rPr lang="en-US" sz="11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verificar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la Asistencia, </a:t>
                      </a:r>
                      <a:r>
                        <a:rPr lang="en-US" sz="11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puntualidad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y </a:t>
                      </a:r>
                      <a:r>
                        <a:rPr lang="en-US" sz="11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permanencia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IEC 2025</a:t>
                      </a: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junio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39999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65761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5EB7A215-4851-9102-86CD-45B32F0B92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9021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E3F7D7-2A8F-D9A1-172C-8A362CD9B0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CA3474-CBD9-622B-27BF-69A898F00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2025</a:t>
            </a:r>
          </a:p>
        </p:txBody>
      </p:sp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B435E28A-8BBF-B0CE-8556-C44E17D7D9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7333155"/>
              </p:ext>
            </p:extLst>
          </p:nvPr>
        </p:nvGraphicFramePr>
        <p:xfrm>
          <a:off x="251792" y="1745988"/>
          <a:ext cx="11663688" cy="4832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137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908822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2636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3789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5331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6973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03812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55175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97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Auditoria de </a:t>
                      </a:r>
                      <a:r>
                        <a:rPr lang="en-US" sz="1100" b="1" kern="1200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seguimiento</a:t>
                      </a: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 las </a:t>
                      </a:r>
                      <a:r>
                        <a:rPr lang="en-US" sz="1100" b="1" kern="1200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operaciones</a:t>
                      </a: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del 1er </a:t>
                      </a:r>
                      <a:r>
                        <a:rPr lang="en-US" sz="1100" b="1" kern="1200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Trimestre</a:t>
                      </a: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del 2025</a:t>
                      </a: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julio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70681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39999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65761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F2F5669D-0BD3-618A-B5B3-B6776C6EE34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5870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7AF89A-CBA9-FA0B-80B0-51C3B9477C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B15325-5FF7-E06D-C87D-26E0074C4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2025</a:t>
            </a:r>
          </a:p>
        </p:txBody>
      </p:sp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3E925C08-E487-A2F0-3F0F-C7274D3B30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8269998"/>
              </p:ext>
            </p:extLst>
          </p:nvPr>
        </p:nvGraphicFramePr>
        <p:xfrm>
          <a:off x="251792" y="1745988"/>
          <a:ext cx="11663688" cy="4832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137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908822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2636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3789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5331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6973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03812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55175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97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Auditoria de </a:t>
                      </a:r>
                      <a:r>
                        <a:rPr lang="en-US" sz="11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seguimiento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para </a:t>
                      </a:r>
                      <a:r>
                        <a:rPr lang="en-US" sz="11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verificar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la Asistencia, </a:t>
                      </a:r>
                      <a:r>
                        <a:rPr lang="en-US" sz="11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puntualidad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y </a:t>
                      </a:r>
                      <a:r>
                        <a:rPr lang="en-US" sz="11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permanencia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IEC 2025</a:t>
                      </a: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agosto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706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Auditoria Integral a las </a:t>
                      </a:r>
                      <a:r>
                        <a:rPr lang="en-US" sz="1100" b="1" kern="1200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Operaciones</a:t>
                      </a: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del 2o </a:t>
                      </a:r>
                      <a:r>
                        <a:rPr lang="en-US" sz="1100" b="1" kern="1200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Trimestre</a:t>
                      </a: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2025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agosto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39999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65761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60A08AC6-5C2F-14DD-9440-F7302EEC8F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439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287" y="27664"/>
            <a:ext cx="4402998" cy="1444234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2018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4806938"/>
              </p:ext>
            </p:extLst>
          </p:nvPr>
        </p:nvGraphicFramePr>
        <p:xfrm>
          <a:off x="225287" y="1122935"/>
          <a:ext cx="11714921" cy="5476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492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975135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658062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74442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519891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85920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al Presupuesto del Proceso Electoral 2016 - 2017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Marzo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76654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 la integral al primer trimestre Cuenta Pública 2017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Marzo</a:t>
                      </a:r>
                    </a:p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23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 </a:t>
                      </a:r>
                      <a:r>
                        <a:rPr lang="es-MX" sz="1200" dirty="0"/>
                        <a:t>(En proceso de responsabilidades)</a:t>
                      </a:r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25789"/>
                  </a:ext>
                </a:extLst>
              </a:tr>
              <a:tr h="76654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Auditoría de seguimiento a la auditoría específica a la página electrónica (WEB) del IEC.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Marzo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801890"/>
                  </a:ext>
                </a:extLst>
              </a:tr>
              <a:tr h="76654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Auditoría de seguimiento a la integral al segundo trimestre Cuenta Pública 2017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Abril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838890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a comités municipales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Mayo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062894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 comités municipales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Julio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283471"/>
                  </a:ext>
                </a:extLst>
              </a:tr>
              <a:tr h="76654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 específica al presupuesto del Proceso Electoral 2016 – 2017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Julio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065703"/>
                  </a:ext>
                </a:extLst>
              </a:tr>
            </a:tbl>
          </a:graphicData>
        </a:graphic>
      </p:graphicFrame>
      <p:pic>
        <p:nvPicPr>
          <p:cNvPr id="9" name="Imagen 8">
            <a:extLst>
              <a:ext uri="{FF2B5EF4-FFF2-40B4-BE49-F238E27FC236}">
                <a16:creationId xmlns:a16="http://schemas.microsoft.com/office/drawing/2014/main" id="{12B84E62-F7FB-400A-A3A7-8534F85ED4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499" y="124483"/>
            <a:ext cx="2333208" cy="80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567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7155" y="103533"/>
            <a:ext cx="3814556" cy="1444234"/>
          </a:xfrm>
        </p:spPr>
        <p:txBody>
          <a:bodyPr>
            <a:normAutofit/>
          </a:bodyPr>
          <a:lstStyle/>
          <a:p>
            <a:pPr algn="ctr"/>
            <a:r>
              <a:rPr lang="es-MX" sz="2800" dirty="0">
                <a:solidFill>
                  <a:srgbClr val="B38BBF"/>
                </a:solidFill>
              </a:rPr>
              <a:t>Auditorías practicadas durante el ejercicio 2018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1159152"/>
              </p:ext>
            </p:extLst>
          </p:nvPr>
        </p:nvGraphicFramePr>
        <p:xfrm>
          <a:off x="319802" y="1448888"/>
          <a:ext cx="11569147" cy="495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279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4350015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438721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4129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5647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1980356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al segundo trimestre del ejercicio fiscal 2017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Julio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76654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Financiera Integral al tercer Avance de Gestión Financiera de la cuenta pública 2017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Septiembre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25789"/>
                  </a:ext>
                </a:extLst>
              </a:tr>
              <a:tr h="49048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Auditoría de seguimiento a Comités Municipales del Proceso Electoral 2017 - 2018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Septiembre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-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801890"/>
                  </a:ext>
                </a:extLst>
              </a:tr>
              <a:tr h="63493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Auditoría de seguimiento específica al presupuesto del proceso electoral 2016 – 2017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Octubre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838890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al 2do trimestre cuenta pública 2017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Octubre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062894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Integral al informe de Avance de Gestión Financiera Octubre-Diciembre, Ejercicio Fiscal 2018.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Noviembre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65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188884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al 3er Avance de Gestión de la Cuenta Pública 2017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Diciembre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9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41743"/>
                  </a:ext>
                </a:extLst>
              </a:tr>
            </a:tbl>
          </a:graphicData>
        </a:graphic>
      </p:graphicFrame>
      <p:pic>
        <p:nvPicPr>
          <p:cNvPr id="9" name="Imagen 8">
            <a:extLst>
              <a:ext uri="{FF2B5EF4-FFF2-40B4-BE49-F238E27FC236}">
                <a16:creationId xmlns:a16="http://schemas.microsoft.com/office/drawing/2014/main" id="{B5CCC810-28D6-44B8-A3E8-E35704E0A6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0487" y="112263"/>
            <a:ext cx="3018462" cy="103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512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7155" y="290152"/>
            <a:ext cx="3814556" cy="1444234"/>
          </a:xfrm>
        </p:spPr>
        <p:txBody>
          <a:bodyPr>
            <a:normAutofit/>
          </a:bodyPr>
          <a:lstStyle/>
          <a:p>
            <a:pPr algn="ctr"/>
            <a:r>
              <a:rPr lang="es-MX" sz="2800" dirty="0">
                <a:solidFill>
                  <a:srgbClr val="B38BBF"/>
                </a:solidFill>
              </a:rPr>
              <a:t>Auditorías practicadas durante el ejercicio 2019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4294982"/>
              </p:ext>
            </p:extLst>
          </p:nvPr>
        </p:nvGraphicFramePr>
        <p:xfrm>
          <a:off x="490331" y="1358278"/>
          <a:ext cx="11330608" cy="5036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39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4260324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409056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41673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25633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1939524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Durante el mes de enero de 2019, no se iniciaron ni concluyeron auditorías.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76654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Integral al Informe de los Avances de Gestión del 1ro y 2do Trimestre del Ejercicio Fiscal 2018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Febrero 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25789"/>
                  </a:ext>
                </a:extLst>
              </a:tr>
              <a:tr h="49048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Auditoría Integral al Informe de los Avances de Gestión del 3er trimestre del ejercicio fiscal 2018 y al Control Interno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Febrero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801890"/>
                  </a:ext>
                </a:extLst>
              </a:tr>
              <a:tr h="634936">
                <a:tc gridSpan="6"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Durante el mes de marzo de 2019, no se iniciaron ni concluyeron auditorías.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838890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al 4to trimestre del 2017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Abril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65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062894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Específica al Control Interno del Proceso de Adquisiciones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Mayo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188884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Cabe mencionar que en la auditoría no se determinaron observaciones, son que se hicieron 11 recomendaciones al auditado.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41743"/>
                  </a:ext>
                </a:extLst>
              </a:tr>
            </a:tbl>
          </a:graphicData>
        </a:graphic>
      </p:graphicFrame>
      <p:pic>
        <p:nvPicPr>
          <p:cNvPr id="9" name="Imagen 8">
            <a:extLst>
              <a:ext uri="{FF2B5EF4-FFF2-40B4-BE49-F238E27FC236}">
                <a16:creationId xmlns:a16="http://schemas.microsoft.com/office/drawing/2014/main" id="{A157237B-0DB3-4851-99CC-CCF1D783C7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5925" y="145448"/>
            <a:ext cx="3018462" cy="103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465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4563" y="151653"/>
            <a:ext cx="4401548" cy="1444234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2019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2958969"/>
              </p:ext>
            </p:extLst>
          </p:nvPr>
        </p:nvGraphicFramePr>
        <p:xfrm>
          <a:off x="437323" y="1358278"/>
          <a:ext cx="11237842" cy="3776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922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65742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397520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29052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13962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1923644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Durante el mes de julio de 2019, no se iniciaron ni concluyeron auditorías.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766546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el mes de agosto de 2019, no se iniciaron ni concluyeron auditorías.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25789"/>
                  </a:ext>
                </a:extLst>
              </a:tr>
              <a:tr h="766546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el mes de septiembre de 2019, no se iniciaron ni concluyeron auditorías.</a:t>
                      </a:r>
                    </a:p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09214"/>
                  </a:ext>
                </a:extLst>
              </a:tr>
              <a:tr h="766546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el mes de </a:t>
                      </a:r>
                      <a:r>
                        <a:rPr lang="es-MX" sz="1600" b="1" dirty="0">
                          <a:solidFill>
                            <a:srgbClr val="6F0579"/>
                          </a:solidFill>
                        </a:rPr>
                        <a:t>octubre</a:t>
                      </a:r>
                      <a:r>
                        <a:rPr lang="es-MX" sz="1600" dirty="0">
                          <a:solidFill>
                            <a:srgbClr val="6F0579"/>
                          </a:solidFill>
                        </a:rPr>
                        <a:t> </a:t>
                      </a:r>
                      <a:r>
                        <a:rPr lang="es-MX" sz="1600" dirty="0"/>
                        <a:t>de 2019, no se iniciaron ni concluyeron auditorías.</a:t>
                      </a:r>
                    </a:p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933994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7048DB68-BD0C-40B1-9D31-A8BD28B0F0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76355"/>
              </p:ext>
            </p:extLst>
          </p:nvPr>
        </p:nvGraphicFramePr>
        <p:xfrm>
          <a:off x="437323" y="5123615"/>
          <a:ext cx="11237841" cy="1354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275">
                  <a:extLst>
                    <a:ext uri="{9D8B030D-6E8A-4147-A177-3AD203B41FA5}">
                      <a16:colId xmlns:a16="http://schemas.microsoft.com/office/drawing/2014/main" val="2171586150"/>
                    </a:ext>
                  </a:extLst>
                </a:gridCol>
                <a:gridCol w="3964389">
                  <a:extLst>
                    <a:ext uri="{9D8B030D-6E8A-4147-A177-3AD203B41FA5}">
                      <a16:colId xmlns:a16="http://schemas.microsoft.com/office/drawing/2014/main" val="2648340923"/>
                    </a:ext>
                  </a:extLst>
                </a:gridCol>
                <a:gridCol w="1397520">
                  <a:extLst>
                    <a:ext uri="{9D8B030D-6E8A-4147-A177-3AD203B41FA5}">
                      <a16:colId xmlns:a16="http://schemas.microsoft.com/office/drawing/2014/main" val="2617558560"/>
                    </a:ext>
                  </a:extLst>
                </a:gridCol>
                <a:gridCol w="1529051">
                  <a:extLst>
                    <a:ext uri="{9D8B030D-6E8A-4147-A177-3AD203B41FA5}">
                      <a16:colId xmlns:a16="http://schemas.microsoft.com/office/drawing/2014/main" val="3251289456"/>
                    </a:ext>
                  </a:extLst>
                </a:gridCol>
                <a:gridCol w="1413962">
                  <a:extLst>
                    <a:ext uri="{9D8B030D-6E8A-4147-A177-3AD203B41FA5}">
                      <a16:colId xmlns:a16="http://schemas.microsoft.com/office/drawing/2014/main" val="868409299"/>
                    </a:ext>
                  </a:extLst>
                </a:gridCol>
                <a:gridCol w="1923644">
                  <a:extLst>
                    <a:ext uri="{9D8B030D-6E8A-4147-A177-3AD203B41FA5}">
                      <a16:colId xmlns:a16="http://schemas.microsoft.com/office/drawing/2014/main" val="2039811034"/>
                    </a:ext>
                  </a:extLst>
                </a:gridCol>
              </a:tblGrid>
              <a:tr h="840241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Auditoría de seguimiento Financiera Integral al Avance de Gestión al 1º y 2º  Trimestre 2018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Noviembre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243251"/>
                  </a:ext>
                </a:extLst>
              </a:tr>
              <a:tr h="514188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el mes de </a:t>
                      </a:r>
                      <a:r>
                        <a:rPr lang="es-MX" sz="1600" b="1" dirty="0">
                          <a:solidFill>
                            <a:srgbClr val="6F0579"/>
                          </a:solidFill>
                        </a:rPr>
                        <a:t>diciembre</a:t>
                      </a:r>
                      <a:r>
                        <a:rPr lang="es-MX" sz="1600" dirty="0"/>
                        <a:t> de 2019, no se iniciaron ni concluyeron auditorías.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531840"/>
                  </a:ext>
                </a:extLst>
              </a:tr>
            </a:tbl>
          </a:graphicData>
        </a:graphic>
      </p:graphicFrame>
      <p:pic>
        <p:nvPicPr>
          <p:cNvPr id="10" name="Imagen 9">
            <a:extLst>
              <a:ext uri="{FF2B5EF4-FFF2-40B4-BE49-F238E27FC236}">
                <a16:creationId xmlns:a16="http://schemas.microsoft.com/office/drawing/2014/main" id="{C0B4E58E-CD33-4F8C-A76F-D2888319A6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5925" y="112263"/>
            <a:ext cx="3018462" cy="103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466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2020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7051931"/>
              </p:ext>
            </p:extLst>
          </p:nvPr>
        </p:nvGraphicFramePr>
        <p:xfrm>
          <a:off x="251792" y="1745989"/>
          <a:ext cx="11648660" cy="4823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Auditoría de seguimiento financiera integral al avance de gestión del 3er. Trimestre de 2018.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Enero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el mes de </a:t>
                      </a:r>
                      <a:r>
                        <a:rPr lang="es-MX" sz="1600" b="1" dirty="0">
                          <a:solidFill>
                            <a:srgbClr val="6F0579"/>
                          </a:solidFill>
                        </a:rPr>
                        <a:t>febrero</a:t>
                      </a:r>
                      <a:r>
                        <a:rPr lang="es-MX" sz="1600" dirty="0"/>
                        <a:t> de 2020, no se iniciaron ni concluyeron auditorías.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395713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Auditoría Financiera Integral al 4º Trimestre de 2018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Marzo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833825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los meses de </a:t>
                      </a:r>
                      <a:r>
                        <a:rPr lang="es-MX" sz="1600" b="1" dirty="0">
                          <a:solidFill>
                            <a:srgbClr val="6F0579"/>
                          </a:solidFill>
                        </a:rPr>
                        <a:t>abril, mayo, junio, julio y agosto </a:t>
                      </a:r>
                      <a:r>
                        <a:rPr lang="es-MX" sz="1600" dirty="0"/>
                        <a:t>de 2020, no se iniciaron ni concluyeron auditorías.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867486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Auditoría de seguimiento Financiera Integral al Avance de Gestión al 4to Trimestre de 2018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Septiembre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109313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los meses de </a:t>
                      </a:r>
                      <a:r>
                        <a:rPr lang="es-MX" sz="1600" b="1" dirty="0">
                          <a:solidFill>
                            <a:srgbClr val="7030A0"/>
                          </a:solidFill>
                        </a:rPr>
                        <a:t>octubre y noviembre</a:t>
                      </a:r>
                      <a:r>
                        <a:rPr lang="es-MX" sz="1600" b="1" dirty="0">
                          <a:solidFill>
                            <a:srgbClr val="6F0579"/>
                          </a:solidFill>
                        </a:rPr>
                        <a:t> </a:t>
                      </a:r>
                      <a:r>
                        <a:rPr lang="es-MX" sz="1600" dirty="0"/>
                        <a:t>de 2020, no se iniciaron ni concluyeron auditorías.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890972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83720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de actualización IEC" id="{16874D94-752D-451A-A442-73578E9520BF}" vid="{2FCEEF58-542C-4A00-8A05-7A99ABE9BA03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actualización IEC</Template>
  <TotalTime>38</TotalTime>
  <Words>3029</Words>
  <Application>Microsoft Office PowerPoint</Application>
  <PresentationFormat>Panorámica</PresentationFormat>
  <Paragraphs>995</Paragraphs>
  <Slides>42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42</vt:i4>
      </vt:variant>
    </vt:vector>
  </HeadingPairs>
  <TitlesOfParts>
    <vt:vector size="47" baseType="lpstr">
      <vt:lpstr>Arial</vt:lpstr>
      <vt:lpstr>Calibri</vt:lpstr>
      <vt:lpstr>Cambria</vt:lpstr>
      <vt:lpstr>Times New Roman</vt:lpstr>
      <vt:lpstr>1_Tema de Office</vt:lpstr>
      <vt:lpstr>Presentación de PowerPoint</vt:lpstr>
      <vt:lpstr>Presentación de PowerPoint</vt:lpstr>
      <vt:lpstr>Auditorías practicadas durante el ejercicio 2016</vt:lpstr>
      <vt:lpstr>Auditorías practicadas durante el ejercicio 2017</vt:lpstr>
      <vt:lpstr>Auditorías practicadas durante el ejercicio 2018</vt:lpstr>
      <vt:lpstr>Auditorías practicadas durante el ejercicio 2018</vt:lpstr>
      <vt:lpstr>Auditorías practicadas durante el ejercicio 2019</vt:lpstr>
      <vt:lpstr>Auditorías practicadas durante el ejercicio 2019</vt:lpstr>
      <vt:lpstr>Auditorías practicadas durante el ejercicio 2020</vt:lpstr>
      <vt:lpstr>Auditorías practicadas durante el ejercicio 2020</vt:lpstr>
      <vt:lpstr>Auditorías practicadas durante el ejercicio 2021</vt:lpstr>
      <vt:lpstr>Auditorías practicadas durante el ejercicio 2021</vt:lpstr>
      <vt:lpstr>Auditorías practicadas durante el ejercicio 2021</vt:lpstr>
      <vt:lpstr>Auditorías practicadas durante el ejercicio 2022</vt:lpstr>
      <vt:lpstr>Auditorías practicadas durante el ejercicio 2022</vt:lpstr>
      <vt:lpstr>Auditorías practicadas durante el ejercicio 2022</vt:lpstr>
      <vt:lpstr>Presentación de PowerPoint</vt:lpstr>
      <vt:lpstr>Auditorías practicadas durante el ejercicio 2022</vt:lpstr>
      <vt:lpstr>Auditorías practicadas durante el ejercicio 2023</vt:lpstr>
      <vt:lpstr>Auditorías practicadas durante el ejercicio 2023</vt:lpstr>
      <vt:lpstr>Auditorías practicadas durante el ejercicio 2023</vt:lpstr>
      <vt:lpstr>Auditorías practicadas durante el ejercicio 2023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Art. 65 Fracc. XXII de la Ley General de Transparencia y Acceso a la Información Pública  Resultados de auditorías 2025</vt:lpstr>
      <vt:lpstr>Auditorías practicadas durante el ejercicio 2025</vt:lpstr>
      <vt:lpstr>Auditorías practicadas durante el ejercicio 2025</vt:lpstr>
      <vt:lpstr>Auditorías practicadas durante el ejercicio 2025</vt:lpstr>
      <vt:lpstr>Auditorías practicadas durante el ejercicio 2025</vt:lpstr>
      <vt:lpstr>Auditorías practicadas durante el ejercicio 2025</vt:lpstr>
      <vt:lpstr>Auditorías practicadas durante el ejercicio 2025</vt:lpstr>
      <vt:lpstr>Auditorías practicadas durante el ejercicio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IEC-2021</dc:creator>
  <cp:lastModifiedBy>IEC-2021</cp:lastModifiedBy>
  <cp:revision>3</cp:revision>
  <dcterms:created xsi:type="dcterms:W3CDTF">2025-09-04T15:45:21Z</dcterms:created>
  <dcterms:modified xsi:type="dcterms:W3CDTF">2025-09-04T17:31:53Z</dcterms:modified>
</cp:coreProperties>
</file>